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comments/comment1.xml" ContentType="application/vnd.openxmlformats-officedocument.presentationml.comments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3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4" r:id="rId73"/>
    <p:sldId id="267" r:id="rId74"/>
    <p:sldId id="268" r:id="rId75"/>
    <p:sldId id="269" r:id="rId76"/>
    <p:sldId id="270" r:id="rId77"/>
    <p:sldId id="271" r:id="rId78"/>
    <p:sldId id="272" r:id="rId79"/>
    <p:sldId id="273" r:id="rId80"/>
    <p:sldId id="274" r:id="rId81"/>
    <p:sldId id="275" r:id="rId82"/>
    <p:sldId id="276" r:id="rId83"/>
    <p:sldId id="277" r:id="rId84"/>
    <p:sldId id="278" r:id="rId85"/>
    <p:sldId id="279" r:id="rId86"/>
    <p:sldId id="280" r:id="rId87"/>
    <p:sldId id="281" r:id="rId88"/>
    <p:sldId id="282" r:id="rId89"/>
    <p:sldId id="283" r:id="rId90"/>
    <p:sldId id="284" r:id="rId91"/>
    <p:sldId id="285" r:id="rId92"/>
    <p:sldId id="286" r:id="rId93"/>
    <p:sldId id="287" r:id="rId94"/>
    <p:sldId id="289" r:id="rId95"/>
    <p:sldId id="288" r:id="rId96"/>
    <p:sldId id="290" r:id="rId97"/>
    <p:sldId id="291" r:id="rId98"/>
    <p:sldId id="292" r:id="rId99"/>
    <p:sldId id="293" r:id="rId100"/>
    <p:sldId id="294" r:id="rId101"/>
    <p:sldId id="295" r:id="rId102"/>
    <p:sldId id="296" r:id="rId103"/>
    <p:sldId id="297" r:id="rId104"/>
    <p:sldId id="298" r:id="rId105"/>
    <p:sldId id="299" r:id="rId106"/>
    <p:sldId id="300" r:id="rId107"/>
    <p:sldId id="302" r:id="rId108"/>
    <p:sldId id="303" r:id="rId109"/>
    <p:sldId id="304" r:id="rId110"/>
    <p:sldId id="305" r:id="rId111"/>
    <p:sldId id="306" r:id="rId112"/>
    <p:sldId id="307" r:id="rId113"/>
    <p:sldId id="308" r:id="rId114"/>
    <p:sldId id="309" r:id="rId115"/>
    <p:sldId id="310" r:id="rId116"/>
    <p:sldId id="311" r:id="rId117"/>
    <p:sldId id="312" r:id="rId118"/>
    <p:sldId id="313" r:id="rId119"/>
    <p:sldId id="314" r:id="rId120"/>
    <p:sldId id="315" r:id="rId121"/>
    <p:sldId id="316" r:id="rId122"/>
    <p:sldId id="317" r:id="rId123"/>
    <p:sldId id="318" r:id="rId124"/>
    <p:sldId id="319" r:id="rId125"/>
    <p:sldId id="320" r:id="rId126"/>
    <p:sldId id="321" r:id="rId127"/>
    <p:sldId id="322" r:id="rId128"/>
    <p:sldId id="323" r:id="rId129"/>
    <p:sldId id="324" r:id="rId130"/>
    <p:sldId id="325" r:id="rId131"/>
    <p:sldId id="326" r:id="rId132"/>
    <p:sldId id="327" r:id="rId133"/>
    <p:sldId id="328" r:id="rId134"/>
    <p:sldId id="329" r:id="rId135"/>
    <p:sldId id="330" r:id="rId136"/>
    <p:sldId id="331" r:id="rId137"/>
    <p:sldId id="332" r:id="rId138"/>
    <p:sldId id="333" r:id="rId139"/>
    <p:sldId id="334" r:id="rId140"/>
    <p:sldId id="335" r:id="rId141"/>
    <p:sldId id="336" r:id="rId142"/>
    <p:sldId id="337" r:id="rId143"/>
    <p:sldId id="338" r:id="rId144"/>
    <p:sldId id="339" r:id="rId145"/>
    <p:sldId id="340" r:id="rId146"/>
    <p:sldId id="341" r:id="rId147"/>
    <p:sldId id="342" r:id="rId148"/>
    <p:sldId id="301" r:id="rId149"/>
    <p:sldId id="382" r:id="rId1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FBDFF"/>
    <a:srgbClr val="FF99FF"/>
    <a:srgbClr val="FF939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1-16T19:12:59.458" idx="1">
    <p:pos x="3359" y="1199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3825C-367B-40FE-9C6A-D774CB0B4AA3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710FA-397E-40FB-87C0-E19C7F47CFB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9426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45132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6047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831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0453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519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5988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6546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5665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2965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9963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4016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7DF36-C005-461C-98B9-40A99C0BC7A6}" type="datetimeFigureOut">
              <a:rPr lang="en-IN" smtClean="0"/>
              <a:pPr/>
              <a:t>21-11-2020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1B08F-5DC5-4765-B090-A4DF547B89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6239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kart.com/article/DC-Characteristics-of-op-amp_13376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pCu3HbAiWg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est Linear Integrated Circuits Books: Learn Electronics Syst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9" y="728682"/>
            <a:ext cx="9152709" cy="6134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05440" y="107921"/>
            <a:ext cx="6828664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15EC502 – Linear Integrated Circuits</a:t>
            </a:r>
            <a:endParaRPr lang="en-IN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6785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Manufacturers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35" y="2204864"/>
            <a:ext cx="87571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Fairchild				-	µA, µAF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National Semiconductor	-	LM, LH, LF, TBA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Motorola			-	MC, MFC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RCA				-	CA, CD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Texas Instruments		-	SN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Signetics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				- 	N/S, NE/SE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Burr/Brown			-	BB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688" y="5877272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Op-Amp Numbers will end up with 741 (Ex.: LM 741)</a:t>
            </a:r>
            <a:endParaRPr lang="en-IN" sz="28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1453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4963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DC Characteristics of Op-Amp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28" y="1052736"/>
            <a:ext cx="87991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Ideal Op-Amp draws no current from the source and independent of Temperature.</a:t>
            </a:r>
          </a:p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Practically, current is taken from the source into the Op-Amp inputs. </a:t>
            </a:r>
          </a:p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Two inputs respond differently to Current and Voltage due to Mismatch.</a:t>
            </a:r>
          </a:p>
          <a:p>
            <a:pPr marL="265113" indent="-265113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Real Op-Amp has dependent on temperature.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6219" y="2326889"/>
            <a:ext cx="40334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Non-Ideal Characteristics are,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Bias Current.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Offset Current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Offset Voltage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Thermal Drift</a:t>
            </a:r>
          </a:p>
        </p:txBody>
      </p:sp>
      <p:pic>
        <p:nvPicPr>
          <p:cNvPr id="7170" name="Picture 2" descr="Operational Amplifier | Op Amp Basics and Applica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81128"/>
            <a:ext cx="6210300" cy="1962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49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155" y="1091578"/>
            <a:ext cx="8303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Differential amplifier may be FET or BJT based device.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Ideal op-amp, we assume no current is drawn by the inputs.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Practical due to mismatch of components current drawn in both the terminals.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They are named as I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and I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 smtClean="0">
                <a:latin typeface="Times New Roman" pitchFamily="18" charset="0"/>
                <a:cs typeface="Times New Roman" pitchFamily="18" charset="0"/>
              </a:rPr>
              <a:t>- 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(I</a:t>
            </a:r>
            <a:r>
              <a:rPr lang="en-IN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/ 2</a:t>
            </a:r>
            <a:endParaRPr lang="en-I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http://img.brainkart.com/extra/4Zq92D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2962"/>
          <a:stretch/>
        </p:blipFill>
        <p:spPr bwMode="auto">
          <a:xfrm>
            <a:off x="322221" y="3429000"/>
            <a:ext cx="8613108" cy="31921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1471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49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1772816"/>
            <a:ext cx="51067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Ex.: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	if I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= 500nA, V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= 0, then V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is,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= (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400" baseline="30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= 100M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then,</a:t>
            </a:r>
          </a:p>
          <a:p>
            <a:r>
              <a:rPr lang="en-IN" sz="2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	V</a:t>
            </a:r>
            <a:r>
              <a:rPr lang="en-IN" sz="2400" b="1" baseline="-250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4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= 500mV</a:t>
            </a:r>
            <a:endParaRPr lang="en-IN" sz="24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356" y="1052736"/>
            <a:ext cx="549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For BJT this I</a:t>
            </a:r>
            <a:r>
              <a:rPr lang="en-IN" sz="2000" baseline="-25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500nA and for FET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000" baseline="-25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50pA</a:t>
            </a:r>
            <a:endParaRPr lang="en-IN" sz="20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74623" y="3933056"/>
            <a:ext cx="831785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285750" algn="l"/>
              </a:tabLst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output is driven to 500mV with zero input, because of the bias currents.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904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.brainkart.com/extra/HvY395V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617436" cy="41044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803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80" y="109385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en-I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552" y="2060848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Current I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flowing through the compensating resistor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then by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KVL, </a:t>
            </a: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11760" y="2575937"/>
            <a:ext cx="403940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+0+V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0 (or)</a:t>
            </a: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——&gt;(1)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– 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——&gt;(2)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5610" y="4004398"/>
            <a:ext cx="7626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By selecting proper value of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V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can be cancelled with V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the V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= 0. The value of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aseline="-25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derived</a:t>
            </a:r>
            <a:endParaRPr lang="en-IN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47664" y="4665039"/>
            <a:ext cx="44644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 =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b="0" i="0" u="none" strike="noStrike" cap="none" normalizeH="0" baseline="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                 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——&gt;(3)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I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b="0" i="0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 		——&gt;(4)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52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191" y="13516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node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‘a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‘ is at voltage (-V</a:t>
            </a:r>
            <a:r>
              <a:rPr lang="en-US" sz="2000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). Because the voltage at the non-inverting input terminal is (-V</a:t>
            </a:r>
            <a:r>
              <a:rPr lang="en-US" sz="2000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). So with Vi = 0 </a:t>
            </a:r>
            <a:endParaRPr lang="en-IN" sz="20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480518" y="2165475"/>
            <a:ext cx="26642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/R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——&gt;(5)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——&gt;(6)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190" y="3081154"/>
            <a:ext cx="80402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For compensation, Vo should equal to zero (V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0, 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0). i.e. from equation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(2) 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000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So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that from (6)</a:t>
            </a:r>
            <a:endParaRPr lang="en-IN" sz="2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0820" y="3827665"/>
            <a:ext cx="2212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0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IN" sz="2000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IN" sz="2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——&gt;(7)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76190" y="4437112"/>
            <a:ext cx="886780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KCL at node ‘a‘ gives,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  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add </a:t>
            </a:r>
            <a:r>
              <a:rPr kumimoji="0" lang="en-US" sz="2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eqn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(5) and (7), we get, 	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000" baseline="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((R</a:t>
            </a:r>
            <a:r>
              <a:rPr lang="en-US" sz="2000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lang="en-IN" sz="2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)/</a:t>
            </a:r>
            <a:r>
              <a:rPr lang="en-IN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——&gt;(8)</a:t>
            </a:r>
            <a:endParaRPr kumimoji="0" lang="en-US" sz="2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80886" y="5661248"/>
            <a:ext cx="5232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Assume I</a:t>
            </a:r>
            <a:r>
              <a:rPr lang="en-IN" sz="20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baseline="300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IN" sz="20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baseline="30000" dirty="0" smtClean="0">
                <a:latin typeface="Times New Roman" pitchFamily="18" charset="0"/>
                <a:cs typeface="Times New Roman" pitchFamily="18" charset="0"/>
              </a:rPr>
              <a:t>+	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then from (4) &amp; (8),</a:t>
            </a:r>
          </a:p>
          <a:p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((R</a:t>
            </a:r>
            <a:r>
              <a:rPr lang="en-US" sz="2800" b="1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)/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R</a:t>
            </a:r>
            <a:r>
              <a:rPr lang="en-IN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||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IN" sz="20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1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0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1. Input Bias Current (with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80" y="109385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en-I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Reason behind choosing the compensating resistor for input bia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2577"/>
          <a:stretch/>
        </p:blipFill>
        <p:spPr bwMode="auto">
          <a:xfrm>
            <a:off x="2236679" y="1844824"/>
            <a:ext cx="4719773" cy="3481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380886" y="5661248"/>
            <a:ext cx="5232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((R</a:t>
            </a:r>
            <a:r>
              <a:rPr lang="en-US" sz="2800" b="1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)/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 R</a:t>
            </a:r>
            <a:r>
              <a:rPr lang="en-IN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|| </a:t>
            </a:r>
            <a:r>
              <a:rPr lang="en-IN" sz="28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IN" sz="20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8511" y="6473035"/>
            <a:ext cx="750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Ref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  <a:hlinkClick r:id="rId3"/>
              </a:rPr>
              <a:t>http</a:t>
            </a:r>
            <a:r>
              <a:rPr lang="en-IN" dirty="0">
                <a:latin typeface="Times New Roman" pitchFamily="18" charset="0"/>
                <a:cs typeface="Times New Roman" pitchFamily="18" charset="0"/>
                <a:hlinkClick r:id="rId3"/>
              </a:rPr>
              <a:t>://www.brainkart.com/article/DC-Characteristics-of-op-amp_13376</a:t>
            </a:r>
            <a:r>
              <a:rPr lang="en-IN" dirty="0" smtClean="0">
                <a:latin typeface="Times New Roman" pitchFamily="18" charset="0"/>
                <a:cs typeface="Times New Roman" pitchFamily="18" charset="0"/>
                <a:hlinkClick r:id="rId3"/>
              </a:rPr>
              <a:t>/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033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1526885"/>
            <a:ext cx="79928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>
                <a:tab pos="285750" algn="l"/>
                <a:tab pos="4572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Bias current compensation will work if both bias currents I</a:t>
            </a:r>
            <a:r>
              <a:rPr kumimoji="0" 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and I</a:t>
            </a:r>
            <a:r>
              <a:rPr kumimoji="0" 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are equal.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95536" y="2234771"/>
            <a:ext cx="835719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Since the input transistor cannot be made identical. There will always be some small difference between 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and I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This difference is called the offset current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33726" y="3250434"/>
            <a:ext cx="1667680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000" b="1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| = I</a:t>
            </a:r>
            <a:r>
              <a:rPr lang="en-IN" sz="2000" b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b="1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-I</a:t>
            </a:r>
            <a:r>
              <a:rPr lang="en-IN" sz="2000" b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IN" sz="2000" b="1" baseline="30000" dirty="0">
                <a:latin typeface="Times New Roman" pitchFamily="18" charset="0"/>
                <a:cs typeface="Times New Roman" pitchFamily="18" charset="0"/>
              </a:rPr>
              <a:t>-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263" y="4525103"/>
            <a:ext cx="7200800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Offset current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for BJT op-amp is 200nA and for FET op-amp is 10pA. Even with bias current compensation, offset current will produce an output voltage when V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0.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05866" y="3244334"/>
            <a:ext cx="1140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——&gt;(1)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87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47664" y="1423229"/>
            <a:ext cx="446449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 =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000" b="0" i="0" u="none" strike="noStrike" cap="none" normalizeH="0" baseline="-2500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en-US" sz="2000" b="0" i="0" u="none" strike="noStrike" cap="none" normalizeH="0" baseline="3000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                 	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——&gt;(2)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30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/R</a:t>
            </a:r>
            <a:r>
              <a:rPr lang="en-US" sz="2000" baseline="-30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		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</a:t>
            </a:r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</a:t>
            </a:r>
            <a:endParaRPr lang="en-US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292494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KCL at node ‘a‘ gives,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000" baseline="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I</a:t>
            </a:r>
            <a:r>
              <a:rPr lang="en-US" sz="2000" baseline="-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I</a:t>
            </a:r>
            <a:r>
              <a:rPr lang="en-US" sz="2000" baseline="-30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 </a:t>
            </a:r>
            <a:endParaRPr lang="en-IN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1552" y="3244334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——&gt;(4)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19046" y="3789040"/>
            <a:ext cx="1459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(I</a:t>
            </a:r>
            <a:r>
              <a:rPr lang="en-US" sz="2000" baseline="-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000" baseline="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I</a:t>
            </a:r>
            <a:r>
              <a:rPr lang="en-US" sz="2000" baseline="-30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000" baseline="-30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3066" y="3789040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——&gt;(5)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4581128"/>
            <a:ext cx="5724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 (5), use (2) and (3) we get,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400" b="1" baseline="-30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(I</a:t>
            </a:r>
            <a:r>
              <a:rPr lang="en-US" sz="2400" b="1" baseline="-30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400" b="1" baseline="30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400" b="1" baseline="-25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sz="2400" b="1" baseline="30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30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/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30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))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——&gt;(6) 	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96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9288" y="1410591"/>
            <a:ext cx="479650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aseline="-30000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V</a:t>
            </a:r>
            <a:r>
              <a:rPr lang="en-US" baseline="-30000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– V</a:t>
            </a:r>
            <a:r>
              <a:rPr lang="en-US" baseline="-30000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solidFill>
                  <a:schemeClr val="accent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——&gt;(7)</a:t>
            </a:r>
            <a:endParaRPr lang="en-US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IN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– </a:t>
            </a:r>
            <a:r>
              <a:rPr lang="en-US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I</a:t>
            </a:r>
            <a:r>
              <a:rPr lang="en-US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en-IN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– </a:t>
            </a:r>
            <a:r>
              <a:rPr lang="en-US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baseline="30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en-US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</a:t>
            </a:r>
            <a:r>
              <a:rPr lang="en-US" baseline="-30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</a:t>
            </a:r>
            <a:r>
              <a:rPr lang="en-US" baseline="-30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——&gt;(8)</a:t>
            </a: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Sub. (6) in 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8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and simplifying we get, 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b="1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</a:t>
            </a:r>
            <a:r>
              <a:rPr lang="en-IN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="1" baseline="-25000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="1" baseline="-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b="1" baseline="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– 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b="1" baseline="-25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en-US" b="1" baseline="30000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——&gt;(9)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</a:pP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30000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</a:t>
            </a:r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</a:t>
            </a:r>
            <a:r>
              <a:rPr lang="en-IN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b="1" baseline="-25000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b="1" baseline="-25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400" b="1" baseline="-30000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</a:t>
            </a:r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http://img.brainkart.com/extra/6Woq0D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1789"/>
          <a:stretch/>
        </p:blipFill>
        <p:spPr bwMode="auto">
          <a:xfrm>
            <a:off x="1491868" y="5471574"/>
            <a:ext cx="5732919" cy="9097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13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Manufactured for….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35" y="2204864"/>
            <a:ext cx="8757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		-	Military Purpose (Temp. -55°C - 125°C)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741C	-	Commercial (Temp. 0°C - 75°C)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741A	-	Improved version of 741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741E	-	Improved version of 741C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741S	-	Military with High Slew-Rate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741SC	-	Commercial with High Slew-Rate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1789" y="3359026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Electrical Properties 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6804248" y="3141406"/>
            <a:ext cx="397541" cy="914400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455897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77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2. Input Offset Current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59632" y="1233626"/>
            <a:ext cx="6912768" cy="33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offset current can be minimized by keeping feedback resistance small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Unfortunately to obtain high input impedance, 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 must be kept large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 large, the feedback resistor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must also be high. So as to obtain reasonable gain.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62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659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3. Input Offset Voltage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enter image description h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96" y="1544638"/>
            <a:ext cx="4248150" cy="2962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53096" y="5013176"/>
            <a:ext cx="6991312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Inspite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of the use of the above compensating techniques, it is found that the output voltage may still not be zero with zero input voltage [V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≠ 0 with V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0].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76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g.brainkart.com/extra/fl17Fp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24" y="1052736"/>
            <a:ext cx="8343817" cy="30243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7664" y="332656"/>
            <a:ext cx="3659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3. Input Offset Voltage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2357" y="4365104"/>
            <a:ext cx="4901085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At node V</a:t>
            </a:r>
            <a:r>
              <a:rPr lang="en-IN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apply nodal equation and find V</a:t>
            </a:r>
            <a:r>
              <a:rPr lang="en-IN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2915" y="5013176"/>
            <a:ext cx="20496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(1+(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06497" y="5011900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——&gt;(1)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78861" y="5589240"/>
            <a:ext cx="303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baseline="-25000" dirty="0" err="1" smtClean="0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|V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IN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|	and V</a:t>
            </a:r>
            <a:r>
              <a:rPr lang="en-IN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= 0.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31629" y="5603677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——&gt;(2)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357" y="638132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From (1) and (2) =&gt;	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57079" y="6237312"/>
            <a:ext cx="28543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4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sz="2400" b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400" b="1" baseline="-25000" dirty="0" err="1" smtClean="0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 (1+(</a:t>
            </a:r>
            <a:r>
              <a:rPr lang="en-IN" sz="2400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400" b="1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IN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))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06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4786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4. Total Output Offset Voltage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7992888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total output offset voltage V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could be either more or less than the offset voltage produced at the output due to input bias current (I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or input offset voltage alone(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is because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could be either positive or negative with respect to ground.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1760" y="4581128"/>
            <a:ext cx="4952766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OT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IN" sz="2800" b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2800" b="1" baseline="-25000" dirty="0" err="1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 (1+(</a:t>
            </a:r>
            <a:r>
              <a:rPr lang="en-IN" sz="2800" b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IN" sz="28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)) + </a:t>
            </a:r>
            <a:r>
              <a:rPr lang="en-IN" sz="2800" b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800" b="1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800" b="1" baseline="-25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en-US" sz="2800" b="1" baseline="-300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os</a:t>
            </a:r>
            <a:r>
              <a:rPr lang="en-US" sz="28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lang="en-US" sz="28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904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2720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6. Thermal Drift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3528" y="1163359"/>
            <a:ext cx="826952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Bias current, offset current, and offset voltage change with temperature. </a:t>
            </a:r>
          </a:p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circuit carefully nulled at 25ºC may not remain. So when the temperature rises to 35ºC.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called drift.</a:t>
            </a:r>
          </a:p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Offset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drift is expressed 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/ºC or mV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/ºC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285750" lvl="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285750" algn="l"/>
                <a:tab pos="444500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These indicate the change in offset for each degree Celsius change in temperature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61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7584" y="332656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1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" y="980728"/>
            <a:ext cx="9144893" cy="263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39552" y="4077072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2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16" y="4655848"/>
            <a:ext cx="888800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0915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7584" y="332656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1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24" y="878875"/>
            <a:ext cx="6580262" cy="5755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2181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6" y="1916832"/>
            <a:ext cx="8735741" cy="271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2141" y="959810"/>
            <a:ext cx="1883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Problem: 2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82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2400301"/>
            <a:ext cx="6045200" cy="6801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Dominant Pole Compensation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Pole-Zero Compensation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43101"/>
            <a:ext cx="2546595" cy="3416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External Compensation: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600451"/>
            <a:ext cx="2495298" cy="3416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Internal Compensation: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085850"/>
            <a:ext cx="3465564" cy="3724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629150"/>
            <a:ext cx="1219308" cy="3724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97155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0" y="1535907"/>
            <a:ext cx="7365861" cy="4693444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5296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1649358"/>
            <a:ext cx="7416800" cy="283462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64008" tIns="32004" rIns="64008" bIns="32004" numCol="2">
            <a:spAutoFit/>
          </a:bodyPr>
          <a:lstStyle/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Silicon Wafer Preparation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Epitaxial Growth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Oxidation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Photolithography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Diffusion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Ion Implantation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Isolation Techniques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Metallization</a:t>
            </a:r>
          </a:p>
          <a:p>
            <a:pPr marL="1002348" indent="-362268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Assembling and Packaging</a:t>
            </a:r>
          </a:p>
          <a:p>
            <a:pPr marL="1002348" indent="-362268" algn="just">
              <a:buFont typeface="+mj-lt"/>
              <a:buAutoNum type="arabicPeriod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1002348" indent="-362268" algn="just">
              <a:buFont typeface="+mj-lt"/>
              <a:buAutoNum type="arabicPeriod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085850"/>
            <a:ext cx="3806940" cy="3724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Basic Planar Fabrication Process 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1" y="3980408"/>
            <a:ext cx="3606565" cy="3724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Fabrication Process of a Circuit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629150"/>
            <a:ext cx="5732210" cy="3724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Fabrication Process of Active and Passive Elements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19200" y="5086350"/>
            <a:ext cx="6045200" cy="16035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Transistors (BJT and FET)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Diode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Resistors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Capacitors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Inductors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1213113"/>
            <a:ext cx="8682115" cy="5130537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385" y="1290709"/>
            <a:ext cx="8623815" cy="448144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" y="1543051"/>
            <a:ext cx="4495800" cy="339328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5200" y="1600201"/>
            <a:ext cx="4222750" cy="3307556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6000" y="5272076"/>
            <a:ext cx="7315200" cy="75340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8580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658599"/>
            <a:ext cx="8778433" cy="3599201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2965042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Op Amp Frequency Response: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600" y="1257300"/>
            <a:ext cx="7227455" cy="5233490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2589170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Frequency Compensation: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87600" y="2484820"/>
            <a:ext cx="6045200" cy="6801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Dominant Pole Compensation</a:t>
            </a:r>
          </a:p>
          <a:p>
            <a:pPr marL="1403509" indent="-360045" algn="just"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Pole-Zero Compensation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8400" y="1885951"/>
            <a:ext cx="3335272" cy="4031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I. External Compensation: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2848" y="3600451"/>
            <a:ext cx="3381760" cy="4031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II. Internal Compensation: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5446427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Dominant Pole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853" y="1714500"/>
            <a:ext cx="7646108" cy="3371850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7600" y="1200150"/>
            <a:ext cx="6553200" cy="5553916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5446427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Dominant Pole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51" y="1439466"/>
            <a:ext cx="7640349" cy="5018484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5446427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Dominant Pole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497443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Pole-Zero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0" y="1714500"/>
            <a:ext cx="7112737" cy="3714750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8" y="1943101"/>
            <a:ext cx="836705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15296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58023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85800"/>
            <a:ext cx="497443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Pole-Zero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41" y="1189436"/>
            <a:ext cx="7899359" cy="5452065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986" y="1257300"/>
            <a:ext cx="6784614" cy="5314950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497443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Pole-Zero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497443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Pole-Zero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141" y="1600200"/>
            <a:ext cx="8120459" cy="4631074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398" y="1271587"/>
            <a:ext cx="6484402" cy="5346037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497443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I. External Compensation: Pole-Zero Compensation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264277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II. Internal Compensation: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" y="1485900"/>
            <a:ext cx="8442543" cy="1371600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400" y="3028951"/>
            <a:ext cx="8432800" cy="106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600" y="1549609"/>
            <a:ext cx="8575730" cy="3822491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264277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II. Internal Compensation: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8450" y="1128712"/>
            <a:ext cx="6007100" cy="5443538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264277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II. Internal Compensation: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314450"/>
            <a:ext cx="8636000" cy="8956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320040" indent="-320040" fontAlgn="base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SR is the maximum rate of change of output voltage per unit of time and is expressed in volts per microseconds.</a:t>
            </a:r>
          </a:p>
          <a:p>
            <a:pPr fontAlgn="base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Slew </a:t>
            </a:r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Rate, SR = </a:t>
            </a:r>
            <a:r>
              <a:rPr lang="en-US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dVo</a:t>
            </a:r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dt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5600" y="4629150"/>
            <a:ext cx="8178800" cy="8956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320040" indent="-320040" algn="just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the case of the 741 IC the slew rate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0.5V/µS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which is very small. This is one reason why the 741 IC is considered not suitable for high frequency applications, such as oscillators, comparators, and filters.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600" y="2644170"/>
            <a:ext cx="8178800" cy="8956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320040" indent="-320040" algn="just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slew rate is caused due to limited charging rate of the compensation capacitor and current limiting and saturation of the internal stages of op-amp, when a high frequency large amplitude signal is applied.</a:t>
            </a:r>
          </a:p>
        </p:txBody>
      </p:sp>
    </p:spTree>
    <p:extLst>
      <p:ext uri="{BB962C8B-B14F-4D97-AF65-F5344CB8AC3E}">
        <p14:creationId xmlns="" xmlns:p14="http://schemas.microsoft.com/office/powerpoint/2010/main" val="21921550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545" y="1485900"/>
            <a:ext cx="8381855" cy="6186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320040" indent="-32004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is given by </a:t>
            </a:r>
            <a:r>
              <a:rPr lang="en-US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dVc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/</a:t>
            </a:r>
            <a:r>
              <a:rPr lang="en-US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dt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= I/C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large charging rate, the capacitor should be small or the current should be large.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00054" y="2686051"/>
            <a:ext cx="3425040" cy="44935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64008" tIns="32004" rIns="64008" bIns="32004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SR = 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dVc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 /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dt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= Imax / C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600" y="3429000"/>
            <a:ext cx="8585200" cy="6186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64008" tIns="32004" rIns="64008" bIns="32004">
            <a:spAutoFit/>
          </a:bodyPr>
          <a:lstStyle/>
          <a:p>
            <a:pPr marL="320040" indent="-32004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For 741 IC the charging current is 15 µA and the internal capacitor is 30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pF.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SR=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0.5V/ µsec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86250"/>
            <a:ext cx="3968750" cy="900113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2424856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800100"/>
            <a:ext cx="6350000" cy="5953125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460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 MANUFACTURING PROC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657350"/>
            <a:ext cx="8729354" cy="4114800"/>
          </a:xfrm>
          <a:prstGeom prst="rect">
            <a:avLst/>
          </a:prstGeom>
          <a:ln>
            <a:solidFill>
              <a:srgbClr val="FF00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15296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68794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1360885"/>
            <a:ext cx="8460111" cy="341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4672012"/>
            <a:ext cx="8418803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2902998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11480"/>
            <a:ext cx="4545153" cy="644652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75593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5850"/>
            <a:ext cx="8971698" cy="177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3371850"/>
            <a:ext cx="502920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73080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343150"/>
            <a:ext cx="8846207" cy="228600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736272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00200"/>
            <a:ext cx="874183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34384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299161"/>
            <a:ext cx="8534295" cy="4587289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9292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514600"/>
            <a:ext cx="8750157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45277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0" y="1202427"/>
            <a:ext cx="8429600" cy="4798323"/>
          </a:xfrm>
          <a:prstGeom prst="rect">
            <a:avLst/>
          </a:prstGeom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758191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 Characteristics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1054199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Slew Rate</a:t>
            </a:r>
            <a:endParaRPr lang="en-US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8254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3748" y="19888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http://www.brainkart.com/article/Important-Short-Questions-and-Answers--Characteristics-of-op-amp_13381/</a:t>
            </a:r>
          </a:p>
        </p:txBody>
      </p:sp>
      <p:sp>
        <p:nvSpPr>
          <p:cNvPr id="3" name="Rectangle 2"/>
          <p:cNvSpPr/>
          <p:nvPr/>
        </p:nvSpPr>
        <p:spPr>
          <a:xfrm>
            <a:off x="2320582" y="3244334"/>
            <a:ext cx="4502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http://www.ecircuitcenter.com/RunSPICE.htm</a:t>
            </a:r>
            <a:endParaRPr lang="en-US" dirty="0"/>
          </a:p>
        </p:txBody>
      </p:sp>
      <p:pic>
        <p:nvPicPr>
          <p:cNvPr id="5" name="Picture 4" descr="D:\BMT 313\Images\table 6.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4117429"/>
            <a:ext cx="54959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1071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3094293"/>
            <a:ext cx="4572000" cy="618631"/>
          </a:xfrm>
          <a:prstGeom prst="rect">
            <a:avLst/>
          </a:prstGeom>
        </p:spPr>
        <p:txBody>
          <a:bodyPr lIns="64008" tIns="32004" rIns="64008" bIns="32004">
            <a:spAutoFit/>
          </a:bodyPr>
          <a:lstStyle/>
          <a:p>
            <a:r>
              <a:rPr lang="en-US" dirty="0"/>
              <a:t>https://www.mepits.com/tutorial/384/vlsi/steps-for-ic-manufacturing</a:t>
            </a:r>
          </a:p>
        </p:txBody>
      </p:sp>
    </p:spTree>
    <p:extLst>
      <p:ext uri="{BB962C8B-B14F-4D97-AF65-F5344CB8AC3E}">
        <p14:creationId xmlns="" xmlns:p14="http://schemas.microsoft.com/office/powerpoint/2010/main" val="398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348621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Silicon Wafer Preparation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1" y="1657350"/>
            <a:ext cx="7213599" cy="4722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882411"/>
            <a:ext cx="7162800" cy="597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348621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Silicon Wafer Preparation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5389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28801"/>
            <a:ext cx="3200400" cy="4434452"/>
          </a:xfrm>
          <a:prstGeom prst="rect">
            <a:avLst/>
          </a:prstGeom>
          <a:ln w="9525">
            <a:solidFill>
              <a:srgbClr val="FF00FF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48621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Silicon Wafer Preparation</a:t>
            </a:r>
          </a:p>
        </p:txBody>
      </p:sp>
      <p:pic>
        <p:nvPicPr>
          <p:cNvPr id="6148" name="Picture 4" descr="Image of Pulling Single Crystal Silicon Ingots (CZ Method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31" y="1828800"/>
            <a:ext cx="2502993" cy="3543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Image of Single Crystal Silicon Ingo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642601"/>
            <a:ext cx="1694267" cy="445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372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753214"/>
            <a:ext cx="7385281" cy="445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348621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Silicon Wafer Preparation</a:t>
            </a:r>
          </a:p>
        </p:txBody>
      </p:sp>
      <p:pic>
        <p:nvPicPr>
          <p:cNvPr id="9" name="Picture 4" descr="Image of Peripheral Grin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154539"/>
            <a:ext cx="1574800" cy="39521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0150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699707"/>
            <a:ext cx="6883925" cy="3845687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48621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Silicon Wafer Preparation</a:t>
            </a:r>
          </a:p>
        </p:txBody>
      </p:sp>
      <p:pic>
        <p:nvPicPr>
          <p:cNvPr id="7174" name="Picture 6" descr="Image of Slic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514350"/>
            <a:ext cx="3618004" cy="33147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of Polishing (Single Side Mirror Polishing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22550"/>
            <a:ext cx="3153193" cy="2400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of Packag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4761841"/>
            <a:ext cx="2794000" cy="23903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199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50000">
              <a:schemeClr val="accent1">
                <a:tint val="44500"/>
                <a:satMod val="160000"/>
              </a:schemeClr>
            </a:gs>
            <a:gs pos="95000">
              <a:schemeClr val="accent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260648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I - IC </a:t>
            </a:r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FABRICATION AND CIRCUIT CONFIGURATION FOR LINEAR ICS</a:t>
            </a:r>
            <a:endParaRPr lang="en-IN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1720840"/>
            <a:ext cx="712879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Advantages of ICs over discrete components </a:t>
            </a:r>
            <a:endParaRPr lang="en-US" sz="20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Manufacturing </a:t>
            </a: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process of monolithic ICs </a:t>
            </a:r>
            <a:endParaRPr lang="en-US" sz="20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bipolar </a:t>
            </a: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transistor </a:t>
            </a:r>
            <a:endParaRPr lang="en-US" sz="20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diodes </a:t>
            </a: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Integrated </a:t>
            </a: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Resistors </a:t>
            </a: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Capacitors </a:t>
            </a: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Inductors</a:t>
            </a:r>
            <a:r>
              <a:rPr lang="en-US" sz="20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20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Differential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gain – 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CMRR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General </a:t>
            </a:r>
            <a:r>
              <a:rPr lang="en-US" sz="2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operational amplifier stages </a:t>
            </a:r>
            <a:endParaRPr lang="en-US" sz="2000" b="1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Internal </a:t>
            </a:r>
            <a:r>
              <a:rPr lang="en-US" sz="2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circuit diagrams of IC 741 </a:t>
            </a:r>
            <a:endParaRPr lang="en-US" sz="2000" b="1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sz="2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and AC performance characteristics </a:t>
            </a:r>
            <a:endParaRPr lang="en-US" sz="2000" b="1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Courier New" pitchFamily="49" charset="0"/>
              <a:buChar char="o"/>
            </a:pP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Slew </a:t>
            </a:r>
            <a:r>
              <a:rPr lang="en-US" sz="2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rate </a:t>
            </a:r>
            <a:endParaRPr lang="en-US" sz="2000" b="1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Open </a:t>
            </a:r>
            <a:r>
              <a:rPr lang="en-US" sz="20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and closed loop </a:t>
            </a:r>
            <a:r>
              <a:rPr lang="en-US" sz="2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configurations</a:t>
            </a:r>
            <a:endParaRPr lang="en-IN" sz="2000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9883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Epitaxial Growth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657350"/>
            <a:ext cx="6829514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2857500"/>
            <a:ext cx="4556125" cy="384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55078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Oxidation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1714500"/>
            <a:ext cx="6925815" cy="2343150"/>
          </a:xfrm>
          <a:prstGeom prst="rect">
            <a:avLst/>
          </a:prstGeom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40" y="4572000"/>
            <a:ext cx="6979161" cy="2000250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97452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00200"/>
            <a:ext cx="8362731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Photolithography</a:t>
            </a:r>
          </a:p>
        </p:txBody>
      </p:sp>
    </p:spTree>
    <p:extLst>
      <p:ext uri="{BB962C8B-B14F-4D97-AF65-F5344CB8AC3E}">
        <p14:creationId xmlns="" xmlns:p14="http://schemas.microsoft.com/office/powerpoint/2010/main" val="33903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op 30 Euv Lithography GIFs | Find the best GIF on Gfycat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43050"/>
            <a:ext cx="5786389" cy="4400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Photolithography</a:t>
            </a:r>
          </a:p>
        </p:txBody>
      </p:sp>
    </p:spTree>
    <p:extLst>
      <p:ext uri="{BB962C8B-B14F-4D97-AF65-F5344CB8AC3E}">
        <p14:creationId xmlns="" xmlns:p14="http://schemas.microsoft.com/office/powerpoint/2010/main" val="28126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e Basics of Microlithograp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85950"/>
            <a:ext cx="7265247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Photolithography</a:t>
            </a:r>
          </a:p>
        </p:txBody>
      </p:sp>
    </p:spTree>
    <p:extLst>
      <p:ext uri="{BB962C8B-B14F-4D97-AF65-F5344CB8AC3E}">
        <p14:creationId xmlns="" xmlns:p14="http://schemas.microsoft.com/office/powerpoint/2010/main" val="229634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Diffusion Process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5" y="1943100"/>
            <a:ext cx="8192395" cy="4039306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3711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863586"/>
            <a:ext cx="8780434" cy="4251464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Diffusion Process</a:t>
            </a:r>
          </a:p>
        </p:txBody>
      </p:sp>
    </p:spTree>
    <p:extLst>
      <p:ext uri="{BB962C8B-B14F-4D97-AF65-F5344CB8AC3E}">
        <p14:creationId xmlns="" xmlns:p14="http://schemas.microsoft.com/office/powerpoint/2010/main" val="1041076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Ion Implantation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15021"/>
            <a:ext cx="5842000" cy="5372934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16284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Ion Implantation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747355" y="1543050"/>
            <a:ext cx="6766628" cy="5086350"/>
            <a:chOff x="3623850" y="3914775"/>
            <a:chExt cx="6555270" cy="396902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3788" y="3914775"/>
              <a:ext cx="6448425" cy="1314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1542"/>
            <a:stretch/>
          </p:blipFill>
          <p:spPr bwMode="auto">
            <a:xfrm>
              <a:off x="3623850" y="5235851"/>
              <a:ext cx="6555270" cy="2647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2399419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5121146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Isolation Technique – PN Junction Isolation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2171700"/>
            <a:ext cx="7401539" cy="3114675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177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Advantages of ICs over discrete components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38" y="1164134"/>
            <a:ext cx="908816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Miniaturization and hence increased equipment density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Cost reduction due to batch processing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Increased system reliability due to elimination of soldered joints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Improved functional performance.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Matched devices.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Increased operating speeds.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Reduction in power consumption.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packaged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ICs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use much less material than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discrete circuits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1" i="0" dirty="0" smtClean="0">
                <a:effectLst/>
                <a:latin typeface="Times New Roman" pitchFamily="18" charset="0"/>
                <a:cs typeface="Times New Roman" pitchFamily="18" charset="0"/>
              </a:rPr>
              <a:t>Uniformity of components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1" i="0" dirty="0" smtClean="0">
                <a:effectLst/>
                <a:latin typeface="Times New Roman" pitchFamily="18" charset="0"/>
                <a:cs typeface="Times New Roman" pitchFamily="18" charset="0"/>
              </a:rPr>
              <a:t>Ease of manufacture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1" i="0" dirty="0" smtClean="0">
                <a:effectLst/>
                <a:latin typeface="Times New Roman" pitchFamily="18" charset="0"/>
                <a:cs typeface="Times New Roman" pitchFamily="18" charset="0"/>
              </a:rPr>
              <a:t>Speed, Size, Cost, Power Consumption improvement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b="0" i="0" dirty="0" smtClean="0">
                <a:effectLst/>
                <a:latin typeface="Times New Roman" pitchFamily="18" charset="0"/>
                <a:cs typeface="Times New Roman" pitchFamily="18" charset="0"/>
              </a:rPr>
              <a:t>More robust against vibration</a:t>
            </a: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0947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859596" y="1624293"/>
            <a:ext cx="7624972" cy="4458490"/>
            <a:chOff x="3562350" y="3857625"/>
            <a:chExt cx="6591300" cy="2906782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350" y="3857625"/>
              <a:ext cx="6591300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737" y="5430907"/>
              <a:ext cx="6486525" cy="133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85800"/>
            <a:ext cx="5121146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Isolation Technique – PN Junction Isolation</a:t>
            </a:r>
          </a:p>
        </p:txBody>
      </p:sp>
    </p:spTree>
    <p:extLst>
      <p:ext uri="{BB962C8B-B14F-4D97-AF65-F5344CB8AC3E}">
        <p14:creationId xmlns="" xmlns:p14="http://schemas.microsoft.com/office/powerpoint/2010/main" val="2622684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1750"/>
            <a:ext cx="8422640" cy="2178110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5121146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Isolation Technique – PN Junction Isolation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355848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536415"/>
            <a:ext cx="6353037" cy="424319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485665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Isolation Technique – Dielectric Isolation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054138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957388"/>
            <a:ext cx="8318500" cy="2943225"/>
          </a:xfrm>
          <a:prstGeom prst="rect">
            <a:avLst/>
          </a:prstGeom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85800"/>
            <a:ext cx="4856651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Isolation Technique – Dielectric Isolation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079155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Metallization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21" y="1266807"/>
            <a:ext cx="4775200" cy="5542643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82615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Metallization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967948"/>
            <a:ext cx="8438838" cy="3371850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252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383555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Metallization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71600"/>
            <a:ext cx="7772400" cy="5433380"/>
          </a:xfrm>
          <a:prstGeom prst="rect">
            <a:avLst/>
          </a:prstGeom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049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562898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Assembling and Packaging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06" y="1309048"/>
            <a:ext cx="3576881" cy="5257801"/>
          </a:xfrm>
          <a:prstGeom prst="rect">
            <a:avLst/>
          </a:prstGeom>
          <a:ln w="9525">
            <a:solidFill>
              <a:srgbClr val="FF00FF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0263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57500"/>
            <a:ext cx="7635873" cy="1625203"/>
          </a:xfrm>
          <a:prstGeom prst="rect">
            <a:avLst/>
          </a:prstGeom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562898" cy="5878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Basic Planar Fabrication Process : </a:t>
            </a:r>
          </a:p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Assembling and Packaging</a:t>
            </a:r>
          </a:p>
        </p:txBody>
      </p:sp>
    </p:spTree>
    <p:extLst>
      <p:ext uri="{BB962C8B-B14F-4D97-AF65-F5344CB8AC3E}">
        <p14:creationId xmlns="" xmlns:p14="http://schemas.microsoft.com/office/powerpoint/2010/main" val="35419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1" y="1714500"/>
            <a:ext cx="5890879" cy="423407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870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824" y="1158107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Symbol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Inverting Operational Amplifier (Op-amp): Circuit Desig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6211958" cy="35283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55783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1880708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Wafer Preparation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514600"/>
            <a:ext cx="7949293" cy="181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4215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1755609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Epitaxial Growth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16" y="2811066"/>
            <a:ext cx="7117473" cy="2049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126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1063817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Oxidation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34" y="2633869"/>
            <a:ext cx="7281636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64865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1857303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Isolation Diffusion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43100"/>
            <a:ext cx="7238568" cy="260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35" y="4914900"/>
            <a:ext cx="4872699" cy="177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00418" y="4850296"/>
            <a:ext cx="2941896" cy="32624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Isolation Diffusion – Top View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79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1480598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Base Diffusion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60" y="2457450"/>
            <a:ext cx="7097585" cy="3575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403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000" y="1485900"/>
            <a:ext cx="1765227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Emitter Diffusion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2" y="2364580"/>
            <a:ext cx="7744679" cy="369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607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571750"/>
            <a:ext cx="6985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6001" y="1485900"/>
            <a:ext cx="2849819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Emitter Diffusion – Top View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4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2485680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Aluminium Metallization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228850"/>
            <a:ext cx="7915166" cy="4388677"/>
          </a:xfrm>
          <a:prstGeom prst="rect">
            <a:avLst/>
          </a:prstGeom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17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686050"/>
            <a:ext cx="8699720" cy="245745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6000" y="1485900"/>
            <a:ext cx="2485680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Aluminium Metallization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6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2054601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Cross-sectional View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286000"/>
            <a:ext cx="7861821" cy="394335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1706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ntegrated Circuit Package Types - Vintage Computer Chip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93903"/>
            <a:ext cx="3867150" cy="41624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824" y="1158107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Packages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287" y="2016603"/>
            <a:ext cx="540083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Metal Can (TO) Package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I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Dual-in-line Package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Flat package or Flat pack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567366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0" y="1"/>
            <a:ext cx="2842188" cy="4493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Fabrication Process</a:t>
            </a:r>
            <a:endParaRPr lang="en-US" sz="25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3266535" cy="32624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US" sz="1700" b="1" dirty="0" smtClean="0">
                <a:latin typeface="Times New Roman" pitchFamily="18" charset="0"/>
                <a:cs typeface="Times New Roman" pitchFamily="18" charset="0"/>
              </a:rPr>
              <a:t>Fabrication Process  of a Circuit: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485900"/>
            <a:ext cx="2054601" cy="3262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4008" tIns="32004" rIns="64008" bIns="32004" rtlCol="0">
            <a:spAutoFit/>
          </a:bodyPr>
          <a:lstStyle/>
          <a:p>
            <a:r>
              <a:rPr lang="en-IN" sz="1700" b="1" dirty="0" smtClean="0">
                <a:latin typeface="Times New Roman" pitchFamily="18" charset="0"/>
                <a:cs typeface="Times New Roman" pitchFamily="18" charset="0"/>
              </a:rPr>
              <a:t>Cross-sectional View</a:t>
            </a:r>
            <a:endParaRPr lang="en-IN" sz="17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72" y="2286001"/>
            <a:ext cx="7572128" cy="4198820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9961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INTEGRATED CAPACITORS AND INDUCTORS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INTEGRATED CAPACITORS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METHODS: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&gt;Junction Capacitor</a:t>
            </a:r>
          </a:p>
          <a:p>
            <a:pPr>
              <a:buNone/>
            </a:pP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&gt;MOS and Thin film Capacitor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1] JUNCTION CAPACITOR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ca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1214422"/>
            <a:ext cx="8072494" cy="51435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Description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2 Junctions J1,J2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&gt; J2 –reverse biased : produces C2(desired capacitance)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&gt; J1-present between n-type layer and substrate : produces C1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&gt;Due to bulk resistance of n-type region there occurs a series resistance R</a:t>
            </a:r>
          </a:p>
          <a:p>
            <a:pPr>
              <a:buFont typeface="Wingdings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Conditions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 To minimize C1,substrate must be held at the most negative point in the circuit.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&gt;Value of C2 depends on: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* Area of the junction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* Impurity concentration of n-type layer.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* Voltage across the junction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Inference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 C2 is polarized -It can be obtained only when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the junction is reverse biased..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 Therefore, the junction capacitance of a reverse biased  diode  is  used as  an  element  in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monolithic ICs..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2]MOS AND THIN FILM CAPACITOR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Content Placeholder 7" descr="cap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86314" y="1714488"/>
            <a:ext cx="3929090" cy="4643470"/>
          </a:xfrm>
        </p:spPr>
      </p:pic>
      <p:pic>
        <p:nvPicPr>
          <p:cNvPr id="7" name="Content Placeholder 6" descr="cap2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285720" y="1714488"/>
            <a:ext cx="4350197" cy="46434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&gt;Parallel plate capacitor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&gt;SiO2 – dielectric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&gt;n-type region : lower plate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&gt;thin film of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aluminium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 metallization : upper plate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&gt;It consists of a resistance R due to n+ region ,junction J1 and associated capacitance  C1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Inference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&gt;capacitor is non-polar: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The plates can be positive or negative 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and it is not a function of voltage applied.</a:t>
            </a:r>
          </a:p>
          <a:p>
            <a:pPr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&gt;Silicon Nitride(Si3N4)-can be use as a dielectric layer to give more circuit flexibility.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360" y="1196752"/>
            <a:ext cx="8757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Package may contain Single, Two (Dual) or Four (Quad) Op-Amps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Number of pins (8 – CAN, DIP; 10 - Flat; 14 – IP)</a:t>
            </a:r>
          </a:p>
        </p:txBody>
      </p:sp>
      <p:pic>
        <p:nvPicPr>
          <p:cNvPr id="3074" name="Picture 2" descr="LM358 IC Low Power Dual Operational Amplifier Op Amp IC Oth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65" t="29174" r="465" b="13708"/>
          <a:stretch/>
        </p:blipFill>
        <p:spPr bwMode="auto">
          <a:xfrm>
            <a:off x="135287" y="3627685"/>
            <a:ext cx="4518670" cy="25809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L084 Quad Op-Amp - ProtoSuppli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53769"/>
            <a:ext cx="4789373" cy="29548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22340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THIN FILM CAPACITOR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Aluminium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or tantalum is used as capacitor plates.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aluminium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oxide(Al2O3) or tantalum oxide(Ta2O5) is used as dielectric plates.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&gt;cons: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fails when voltage rating exceeds due to breakdown of the dielectric.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is a destructive and irreversible failure mechanism and hence requires voltage protection.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Comparison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Junction capacitor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capacitor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&gt;The desired capacitance (C2) is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polarised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&gt;It can only be obtained when the junction (J2) is reverse biased.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&gt;It depends upon the applied voltage.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&gt;The capacitor is non-polar.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&gt;the plates can be either positive or negative 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&gt;It is not a function of the voltage applied.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INTEGRATED INDUCTORS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IC inductors can be made into a metallic thin film spirals-by successive deposition of conduction patterns.</a:t>
            </a:r>
          </a:p>
          <a:p>
            <a:pPr>
              <a:buFont typeface="Wingdings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Inductance in the order of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nano-henry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with low quality can only be obtained.</a:t>
            </a:r>
          </a:p>
          <a:p>
            <a:pPr>
              <a:buFont typeface="Wingdings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 3-dimensional coil structure is required to obtain large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no.of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turns.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Applications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/>
              <a:buChar char="Ø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In RF circuits , inductors external to IC-packages are used.</a:t>
            </a:r>
          </a:p>
          <a:p>
            <a:pPr>
              <a:buFont typeface="Wingdings"/>
              <a:buChar char="Ø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In thin film MIC , thin- film inductor spirals are used giving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upto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250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ECCB6-10BA-44AD-BE7C-9C2C360B1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MONOLITHIC DIODES AND SCHOTTKY BARRIER DIODE</a:t>
            </a:r>
          </a:p>
        </p:txBody>
      </p:sp>
    </p:spTree>
    <p:extLst>
      <p:ext uri="{BB962C8B-B14F-4D97-AF65-F5344CB8AC3E}">
        <p14:creationId xmlns="" xmlns:p14="http://schemas.microsoft.com/office/powerpoint/2010/main" val="3643273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4EC46F-F032-49CD-AA33-4ED58197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VARIOUS DIODE STRUCTURE: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12BD401E-E7C6-417E-B5E4-F24F872AF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12484" y="2831186"/>
            <a:ext cx="5317697" cy="2286198"/>
          </a:xfr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C8B99D54-8DF9-46FD-9CEC-DF7EEB97E665}"/>
              </a:ext>
            </a:extLst>
          </p:cNvPr>
          <p:cNvSpPr txBox="1">
            <a:spLocks/>
          </p:cNvSpPr>
          <p:nvPr/>
        </p:nvSpPr>
        <p:spPr>
          <a:xfrm>
            <a:off x="527983" y="96678"/>
            <a:ext cx="7886700" cy="132556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8382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E284D0-4E58-4618-A5C9-240D93A2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TYPICAL VALUES: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D79424D-B41B-4E7A-98D9-0DA786882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42200" y="2350542"/>
            <a:ext cx="6785436" cy="4060271"/>
          </a:xfrm>
        </p:spPr>
      </p:pic>
    </p:spTree>
    <p:extLst>
      <p:ext uri="{BB962C8B-B14F-4D97-AF65-F5344CB8AC3E}">
        <p14:creationId xmlns="" xmlns:p14="http://schemas.microsoft.com/office/powerpoint/2010/main" val="27407640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9BE7EA-0B4E-4BE4-A789-3E5C1AFB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DEFINITION: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C35C4E-F5F4-4A51-B946-CBDAAA95B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74" y="2331344"/>
            <a:ext cx="7915931" cy="3636511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Breakdown voltage: It is the maximum voltage that the diode can withstand in reverse bias condition</a:t>
            </a:r>
          </a:p>
          <a:p>
            <a:pPr marL="0" indent="0">
              <a:buNone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Storage time: The time period for the diode to remain in the conduction state even in the reverse bias state</a:t>
            </a:r>
          </a:p>
          <a:p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Forward Voltage: Voltage drop across the diode in forward bias 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condition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87768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64FA8E-F307-4EF9-B858-C605A465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Cross section of a monolithic diode: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E533B1D-E480-4F19-BA98-C500E4198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56915" y="2449003"/>
            <a:ext cx="3774495" cy="3636963"/>
          </a:xfrm>
        </p:spPr>
      </p:pic>
    </p:spTree>
    <p:extLst>
      <p:ext uri="{BB962C8B-B14F-4D97-AF65-F5344CB8AC3E}">
        <p14:creationId xmlns="" xmlns:p14="http://schemas.microsoft.com/office/powerpoint/2010/main" val="2713444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="" xmlns:a16="http://schemas.microsoft.com/office/drawing/2014/main" id="{92E8099C-89E4-4B5F-9C32-E0C019C5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79" y="447188"/>
            <a:ext cx="8720356" cy="970450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OHMIC CONTACT          RECTIFYING CONTACT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D0DC7BC5-362D-4D47-B57B-43BF049B4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5379" y="2037730"/>
            <a:ext cx="3889405" cy="3638763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Diffuse n+ regions over the Al is deposited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Bipolar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Obeys ohms law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367DD4B3-492C-448B-8038-6D5232421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8189" y="2037728"/>
            <a:ext cx="3895937" cy="3638764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Al is directly deposited upon the n type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Unipolar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Forward voltage is 0.3v</a:t>
            </a: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581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Terminals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Operational Amplifier Basics - Op-amp tutor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4" y="2132856"/>
            <a:ext cx="8052520" cy="3672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6048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FE2CF40-521B-4EFB-9A7C-F335887C88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6707" y="2137011"/>
            <a:ext cx="4704996" cy="385910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="" xmlns:a16="http://schemas.microsoft.com/office/drawing/2014/main" id="{357D2B36-4B4E-4B17-ABCC-1CFE6470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VI CHARACTERISTICS:</a:t>
            </a:r>
          </a:p>
        </p:txBody>
      </p:sp>
    </p:spTree>
    <p:extLst>
      <p:ext uri="{BB962C8B-B14F-4D97-AF65-F5344CB8AC3E}">
        <p14:creationId xmlns="" xmlns:p14="http://schemas.microsoft.com/office/powerpoint/2010/main" val="7415103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4DF065-F887-4EF3-B410-F52E8BDF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SCHOTTKY DIODE: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40B176B-0086-4AF2-9660-5D4CB0B0F8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0959" y="3117647"/>
            <a:ext cx="3665618" cy="17479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558844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4078ED6-7173-4E8E-BA34-CC3C49E4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FEATURES OF SCHOTTKY DIODE: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5F7A61D9-7C24-46CD-8474-90D429AD8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Hot Carrier Diode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Metal and semiconductor junctions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Electrons as a majority carrier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No depletion region is formed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Reverse Recovery time is less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Low Forward voltage drop (0.3v)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Used in low power applications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Used in high switching applications like microwave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Ics,detectors,clampers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61F7C9-5BAB-4B09-9A9B-DA7E98EC39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7307" y="2222288"/>
            <a:ext cx="3059192" cy="23237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713157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Ideal Op-Amp Characteristics </a:t>
            </a:r>
            <a:endParaRPr lang="en-US" sz="24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Ideal Operational Amplifier or Ideal Op Amp | Electrical4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8" y="1484784"/>
            <a:ext cx="5486400" cy="3086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463480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0036638"/>
              </p:ext>
            </p:extLst>
          </p:nvPr>
        </p:nvGraphicFramePr>
        <p:xfrm>
          <a:off x="395536" y="1916832"/>
          <a:ext cx="8229600" cy="34747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rgbClr val="0070C0"/>
                          </a:solidFill>
                        </a:rPr>
                        <a:t>Characteristic</a:t>
                      </a:r>
                      <a:endParaRPr lang="en-IN" sz="3200" b="1" dirty="0">
                        <a:solidFill>
                          <a:srgbClr val="0070C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rgbClr val="0070C0"/>
                          </a:solidFill>
                        </a:rPr>
                        <a:t>Value</a:t>
                      </a:r>
                      <a:endParaRPr lang="en-IN" sz="3200" b="1" dirty="0">
                        <a:solidFill>
                          <a:srgbClr val="0070C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/>
                        <a:t>Open Loop Gain (A)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3200"/>
                        <a:t>∝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/>
                        <a:t>Input Resistance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3200"/>
                        <a:t>∝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/>
                        <a:t>Output Resistance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3200"/>
                        <a:t>0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/>
                        <a:t>Bandwith of Operation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3200"/>
                        <a:t>∝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3200"/>
                        <a:t>Offset Voltage</a:t>
                      </a:r>
                      <a:endParaRPr lang="en-IN" sz="32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3200" dirty="0"/>
                        <a:t>0</a:t>
                      </a:r>
                      <a:endParaRPr lang="en-IN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Ideal Op-Amp Characteristics</a:t>
            </a:r>
          </a:p>
        </p:txBody>
      </p:sp>
    </p:spTree>
    <p:extLst>
      <p:ext uri="{BB962C8B-B14F-4D97-AF65-F5344CB8AC3E}">
        <p14:creationId xmlns="" xmlns:p14="http://schemas.microsoft.com/office/powerpoint/2010/main" val="4256421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5415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Ideal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Equivalent Circuit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/>
          </a:p>
        </p:txBody>
      </p:sp>
      <p:pic>
        <p:nvPicPr>
          <p:cNvPr id="2050" name="Picture 2" descr="Draw and explain equivalent circuit of an ideal OP- 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7019925" cy="50768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73929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360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Open Loop</a:t>
            </a:r>
            <a:endParaRPr lang="en-IN" sz="2800" dirty="0"/>
          </a:p>
        </p:txBody>
      </p:sp>
      <p:pic>
        <p:nvPicPr>
          <p:cNvPr id="4098" name="Picture 2" descr="Open Loop Configuration of Op amp | EEEGUIDE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0128"/>
          <a:stretch/>
        </p:blipFill>
        <p:spPr bwMode="auto">
          <a:xfrm>
            <a:off x="1043608" y="1988840"/>
            <a:ext cx="7555726" cy="38164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331711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2204864"/>
            <a:ext cx="87571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Current drawn by either of the input terminals is negligible.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The differential input voltage </a:t>
            </a:r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32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is essentially Zero.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Assumptions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148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Configurations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235" y="2204864"/>
            <a:ext cx="87571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Inverting Amplifier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Non-Inverting Amplifier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Voltage Follower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Differential Amplifier</a:t>
            </a:r>
          </a:p>
        </p:txBody>
      </p:sp>
    </p:spTree>
    <p:extLst>
      <p:ext uri="{BB962C8B-B14F-4D97-AF65-F5344CB8AC3E}">
        <p14:creationId xmlns="" xmlns:p14="http://schemas.microsoft.com/office/powerpoint/2010/main" val="32716534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Inverting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Inverting Operational Amplifier - The Inverting Op-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3" y="2348880"/>
            <a:ext cx="6324012" cy="40324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20072" y="1610216"/>
            <a:ext cx="37444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 Current Flows into the Input Terminals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Differential Input Voltage is Zero as V1 = V2 = 0 (Virtual Earth)</a:t>
            </a:r>
          </a:p>
        </p:txBody>
      </p:sp>
    </p:spTree>
    <p:extLst>
      <p:ext uri="{BB962C8B-B14F-4D97-AF65-F5344CB8AC3E}">
        <p14:creationId xmlns="" xmlns:p14="http://schemas.microsoft.com/office/powerpoint/2010/main" val="420578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Power Supply Connections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Lessons In Electric Circuits -- Volume III (Semiconductor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6" y="2132856"/>
            <a:ext cx="7475516" cy="3785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7316693" y="3111194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54240" y="1879664"/>
            <a:ext cx="1806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Must, otherwise twice the supply damage the Op-Amp.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62185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Inverting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17056" y="2875002"/>
            <a:ext cx="2879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Closed-Loop Voltage </a:t>
            </a:r>
            <a:r>
              <a:rPr lang="en-IN" b="1" dirty="0" smtClean="0"/>
              <a:t>Gain is,</a:t>
            </a:r>
            <a:endParaRPr lang="en-IN" dirty="0"/>
          </a:p>
        </p:txBody>
      </p:sp>
      <p:pic>
        <p:nvPicPr>
          <p:cNvPr id="8196" name="Picture 4" descr="inverting operational amplifier gain equ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89" y="3244334"/>
            <a:ext cx="4531184" cy="10487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nverting operational amplifier g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581128"/>
            <a:ext cx="4646279" cy="1152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op-amp linear outpu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5" y="4577766"/>
            <a:ext cx="2576491" cy="2035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24298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5" y="1412776"/>
            <a:ext cx="86764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-10 and input resistance equal to 10k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-10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Inverting Operational Amplifier - The Inverting Op-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173218"/>
            <a:ext cx="4517151" cy="2880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86122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128" y="116632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2009" y="1196752"/>
            <a:ext cx="86764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-10 and input resistance equal to 10k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-10</a:t>
            </a:r>
          </a:p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-A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=	- (10)(10k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100k</a:t>
            </a:r>
            <a:r>
              <a:rPr lang="el-GR" sz="36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5" y="1412776"/>
            <a:ext cx="86764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an Inverting Amplifier, R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10k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100k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Vi=1V. A load of 25k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connected to the output terminal. Calculate,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V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and Total Current i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10k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100k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Vi=1V,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load of 25k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217118"/>
            <a:ext cx="54483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5700" y="260648"/>
            <a:ext cx="54483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12976"/>
            <a:ext cx="722947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Non-Inverting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0072" y="1610216"/>
            <a:ext cx="3744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 Current Flows into the Input Terminals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Differential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Input Voltage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Zero. Hence, Potential at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Vi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Non Inverting Op 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33546"/>
            <a:ext cx="5999295" cy="38884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903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Non - Inverting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7056" y="2875002"/>
            <a:ext cx="2879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Closed-Loop Voltage </a:t>
            </a:r>
            <a:r>
              <a:rPr lang="en-IN" b="1" dirty="0" smtClean="0"/>
              <a:t>Gain is,</a:t>
            </a:r>
            <a:endParaRPr lang="en-IN" dirty="0"/>
          </a:p>
        </p:txBody>
      </p:sp>
      <p:pic>
        <p:nvPicPr>
          <p:cNvPr id="9" name="Picture 8" descr="op-amp linear outpu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5" y="4577766"/>
            <a:ext cx="2576491" cy="2035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on-inverting operational amplifier g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93" y="3501008"/>
            <a:ext cx="3028126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1870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128" y="116632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2009" y="1196752"/>
            <a:ext cx="86764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+5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 an Op-Amp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+5</a:t>
            </a:r>
          </a:p>
          <a:p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Non Inverting Op A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132856"/>
            <a:ext cx="5999295" cy="38884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1177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128" y="116632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2009" y="1196752"/>
            <a:ext cx="86764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an Amplifier with a gain of +5 </a:t>
            </a:r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 an Op-Amp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Gain = +5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Assume, R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10k</a:t>
            </a:r>
            <a:r>
              <a:rPr lang="el-GR" sz="2800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(1+ (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))	=&gt; 	5 =	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1+ 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  =&gt;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	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40k</a:t>
            </a:r>
            <a:r>
              <a:rPr lang="el-GR" sz="3600" b="1" dirty="0" smtClean="0"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88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409707"/>
            <a:ext cx="86764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an Non-Inverting Amplifier, R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20k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Vi=1V. A load of 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connected to the output terminal. Calculate,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A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Total Current i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direction of flow?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Given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r>
              <a:rPr lang="en-US" sz="28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Rf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20k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Vi=1V,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load of 5k</a:t>
            </a:r>
            <a:r>
              <a:rPr lang="el-G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38864"/>
            <a:ext cx="5077775" cy="3333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392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33558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Information of Op-Amp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7744" y="115810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Op-Amp Power Supply Connections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359" y="2420888"/>
            <a:ext cx="8757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Instead of single power supply,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Use resistive divider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IN" sz="3200" dirty="0" err="1" smtClean="0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Diodes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Use of Potentiometer and Diodes.</a:t>
            </a:r>
          </a:p>
        </p:txBody>
      </p:sp>
    </p:spTree>
    <p:extLst>
      <p:ext uri="{BB962C8B-B14F-4D97-AF65-F5344CB8AC3E}">
        <p14:creationId xmlns="" xmlns:p14="http://schemas.microsoft.com/office/powerpoint/2010/main" val="18681786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149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endParaRPr lang="en-IN" sz="2800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Solution:</a:t>
            </a:r>
            <a:endParaRPr lang="en-IN" sz="3200" dirty="0"/>
          </a:p>
        </p:txBody>
      </p:sp>
      <p:sp>
        <p:nvSpPr>
          <p:cNvPr id="6" name="Rectangle 5"/>
          <p:cNvSpPr/>
          <p:nvPr/>
        </p:nvSpPr>
        <p:spPr>
          <a:xfrm>
            <a:off x="1640655" y="1628800"/>
            <a:ext cx="516359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+ (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)) = 5V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/V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 5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/ R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L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 1mA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0.2mA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1.2mA</a:t>
            </a:r>
          </a:p>
        </p:txBody>
      </p:sp>
    </p:spTree>
    <p:extLst>
      <p:ext uri="{BB962C8B-B14F-4D97-AF65-F5344CB8AC3E}">
        <p14:creationId xmlns="" xmlns:p14="http://schemas.microsoft.com/office/powerpoint/2010/main" val="5007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Voltage Follower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Voltage Follower | Electrical4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348880"/>
            <a:ext cx="8088589" cy="244827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979712" y="4941168"/>
            <a:ext cx="60090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=0;	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=Infinity;	 Vo=Vi;	R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Used for Impedance Matching Circuitry.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5576" y="1938312"/>
            <a:ext cx="73448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Advantages of Voltage Follower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Provides power gain and current gain.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Low output impedance to the circuit which uses the output of the voltage follower.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Op-amp takes zero current from the input.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Loading effects can be avoided.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Applications of Voltage Follower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Buffers for logic circuits.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Sample and hold circuits.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Active filters.</a:t>
            </a:r>
          </a:p>
          <a:p>
            <a:pPr lvl="1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Bridge circuits via transducer.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Voltage Follower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Differential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6" name="Picture 4" descr="https://www.electronics-tutorials.ws/wp-content/uploads/2013/08/opamp18.gif?fit=381%2C27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060848"/>
            <a:ext cx="6048672" cy="4334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-27384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620688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2104395"/>
            <a:ext cx="649408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Node ‘a’,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 0   ----- (1)</a:t>
            </a:r>
          </a:p>
          <a:p>
            <a:endParaRPr lang="en-US" baseline="30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Node ‘b’,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+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0)/R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 0    ----- (2)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equation (2), put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and Rearranging,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(1)  =&gt;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–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 	----- (3)</a:t>
            </a:r>
          </a:p>
          <a:p>
            <a:pPr marL="342900" indent="-342900">
              <a:buAutoNum type="arabicParenBoth" startAt="2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1/R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–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0	(</a:t>
            </a:r>
            <a:r>
              <a:rPr lang="ta-IN" dirty="0" smtClean="0">
                <a:latin typeface="Times New Roman" pitchFamily="18" charset="0"/>
                <a:cs typeface="Latha"/>
              </a:rPr>
              <a:t>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	 ----- (4)</a:t>
            </a:r>
          </a:p>
          <a:p>
            <a:pPr marL="342900" indent="-342900">
              <a:buAutoNum type="arabicParenBoth" startAt="2"/>
            </a:pPr>
            <a:endParaRPr lang="en-US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Subtract (3) – (4), </a:t>
            </a: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+ (V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V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----- (5)</a:t>
            </a: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Rearranging the above, </a:t>
            </a:r>
          </a:p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R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/R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(V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9752" y="980728"/>
            <a:ext cx="3749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Assume, it is ideal Op-Amp,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Current in to the Op-Amp is Zero.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=0; then,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aseline="-250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baseline="-25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Op-Amp 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Closed Loop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35" y="1419717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Differential Amplifier</a:t>
            </a:r>
            <a:endParaRPr lang="en-I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1938312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Consider 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=V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3		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Find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6082" name="Picture 2" descr="differential amplifier equ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852936"/>
            <a:ext cx="4322730" cy="122413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331640" y="4581128"/>
            <a:ext cx="6192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R1 = R2 = R3 = R4 then the circuit will become a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Unity Gain Differential Amplifier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673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Difference Mode and Common Mode Gain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64024"/>
            <a:ext cx="8640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If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 =&gt;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‘0’ 	(</a:t>
            </a:r>
            <a:r>
              <a:rPr lang="ta-IN" sz="2200" dirty="0" smtClean="0">
                <a:latin typeface="Times New Roman" pitchFamily="18" charset="0"/>
                <a:cs typeface="Latha"/>
              </a:rPr>
              <a:t>ஃ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both inputs are cancelled and no output - Ideal)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But, Practically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is not Zero for Common Mode.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6204" y="2492896"/>
            <a:ext cx="61886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9300" indent="-7493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Case i: 	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=100µV &amp;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=50µV; then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9300" indent="-7493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Case ii:	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=1000µV &amp;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=950µV; then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is not equal to 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 even 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is same both cases.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Hence, output voltage is dependent on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V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= (V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+V</a:t>
            </a:r>
            <a:r>
              <a:rPr lang="en-US" sz="28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 / 2</a:t>
            </a:r>
            <a:endParaRPr lang="en-US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5896" y="5805264"/>
            <a:ext cx="4376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Reason: Components Mismatch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673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Difference Mode and Common Mode Gain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196752"/>
            <a:ext cx="56301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Hence, Output Voltage is,</a:t>
            </a:r>
          </a:p>
          <a:p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----(1)</a:t>
            </a:r>
            <a:endParaRPr lang="en-US" baseline="-25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Where, 	 A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Gain of Input 1, when input 2 is Grounded.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A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Gain of Input 2, when input 1 is Grounded.</a:t>
            </a:r>
          </a:p>
          <a:p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32849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Differential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mode component : </a:t>
            </a:r>
            <a:r>
              <a:rPr lang="fr-FR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fr-FR" b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= (V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 Common mode component : </a:t>
            </a:r>
            <a:r>
              <a:rPr lang="fr-FR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fr-FR" b="1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= (V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+V</a:t>
            </a:r>
            <a:r>
              <a:rPr lang="fr-FR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)/2</a:t>
            </a:r>
            <a:endParaRPr lang="fr-FR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95536" y="4144431"/>
            <a:ext cx="842493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(V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+V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)/2  ----(2)  		 &amp;      2V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+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---- (3)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Since                             		           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- 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2        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---- (4)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Therefore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		(3) + (4)          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&amp;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 	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+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/2 ---- (5)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and             	(3) - (4)          </a:t>
            </a:r>
            <a:r>
              <a:rPr lang="en-US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  &amp;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      	V</a:t>
            </a:r>
            <a:r>
              <a:rPr kumimoji="0" lang="en-US" sz="2000" b="0" i="0" u="none" strike="noStrike" cap="none" normalizeH="0" baseline="-30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=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cm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 -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000" b="0" i="0" u="none" strike="noStrike" cap="none" normalizeH="0" baseline="-3000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cs typeface="Times New Roman" pitchFamily="18" charset="0"/>
              </a:rPr>
              <a:t>/2 ---- (6)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664" y="332656"/>
            <a:ext cx="673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Difference Mode and Common Mode Gain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412776"/>
            <a:ext cx="6720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Sub.  (5), (6) in eqn. (1), we get,</a:t>
            </a: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A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Where,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Difference Mode Gain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(1/2)(A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–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Common Mode Gain  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+A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648" y="4840704"/>
            <a:ext cx="7023076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Hence, Common-Mode Rejection Ratio (CMRR) is, </a:t>
            </a:r>
          </a:p>
          <a:p>
            <a:pPr>
              <a:lnSpc>
                <a:spcPct val="200000"/>
              </a:lnSpc>
            </a:pP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CMRR (</a:t>
            </a:r>
            <a:r>
              <a:rPr lang="el-GR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 = |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/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|</a:t>
            </a:r>
            <a:endParaRPr lang="en-US" sz="2800" b="1" baseline="-25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3648" y="3976608"/>
            <a:ext cx="702307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Hence, Common-Mode Rejection Ratio (CMRR) is, </a:t>
            </a:r>
          </a:p>
          <a:p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CMRR (</a:t>
            </a:r>
            <a:r>
              <a:rPr lang="el-GR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 = |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/ A</a:t>
            </a:r>
            <a:r>
              <a:rPr lang="en-US" sz="2800" b="1" baseline="-25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|</a:t>
            </a:r>
            <a:endParaRPr lang="en-US" sz="2800" b="1" baseline="-25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7664" y="332656"/>
            <a:ext cx="52437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Common Mode Rejection Ratio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5656" y="2852936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CMMR = Differential mode gain / Common-mode gain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493" y="908720"/>
            <a:ext cx="42576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403648" y="5949280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Ref.::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https://www.youtube.com/watch?v=hpCu3HbAiWg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35618" y="3356992"/>
            <a:ext cx="4551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CMRR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used to be in the range of 80 to 100 dB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4912712"/>
            <a:ext cx="8989833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Ideally, ADM is Large and ACM is Zero; So that, CMRR = HIGH (for Good Op-Amp).</a:t>
            </a:r>
            <a:endParaRPr lang="en-US" sz="2800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2465</TotalTime>
  <Words>3156</Words>
  <Application>Microsoft Office PowerPoint</Application>
  <PresentationFormat>On-screen Show (4:3)</PresentationFormat>
  <Paragraphs>660</Paragraphs>
  <Slides>149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INTEGRATED CAPACITORS AND INDUCTORS</vt:lpstr>
      <vt:lpstr>INTEGRATED CAPACITORS</vt:lpstr>
      <vt:lpstr>1] JUNCTION CAPACITOR</vt:lpstr>
      <vt:lpstr>Description</vt:lpstr>
      <vt:lpstr>Conditions</vt:lpstr>
      <vt:lpstr>Inference</vt:lpstr>
      <vt:lpstr>2]MOS AND THIN FILM CAPACITOR</vt:lpstr>
      <vt:lpstr>MOS</vt:lpstr>
      <vt:lpstr>Inference</vt:lpstr>
      <vt:lpstr>THIN FILM CAPACITOR</vt:lpstr>
      <vt:lpstr>Comparison</vt:lpstr>
      <vt:lpstr>INTEGRATED INDUCTORS</vt:lpstr>
      <vt:lpstr>Applications</vt:lpstr>
      <vt:lpstr>MONOLITHIC DIODES AND SCHOTTKY BARRIER DIODE</vt:lpstr>
      <vt:lpstr>VARIOUS DIODE STRUCTURE:</vt:lpstr>
      <vt:lpstr>TYPICAL VALUES:</vt:lpstr>
      <vt:lpstr>DEFINITION:</vt:lpstr>
      <vt:lpstr>Cross section of a monolithic diode:</vt:lpstr>
      <vt:lpstr>OHMIC CONTACT          RECTIFYING CONTACT</vt:lpstr>
      <vt:lpstr>VI CHARACTERISTICS:</vt:lpstr>
      <vt:lpstr>SCHOTTKY DIODE:</vt:lpstr>
      <vt:lpstr>FEATURES OF SCHOTTKY DIODE: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997</cp:revision>
  <dcterms:created xsi:type="dcterms:W3CDTF">2020-08-04T06:32:17Z</dcterms:created>
  <dcterms:modified xsi:type="dcterms:W3CDTF">2020-11-21T17:51:00Z</dcterms:modified>
</cp:coreProperties>
</file>